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5" r:id="rId6"/>
    <p:sldId id="266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13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691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3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96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090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726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22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95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38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19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27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8F025-A886-4128-B4A9-5650F8239F28}" type="datetimeFigureOut">
              <a:rPr lang="ko-KR" altLang="en-US" smtClean="0"/>
              <a:t>2014-09-26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2A75F-D7D6-451D-BAB4-F51D63738F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04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cb.or.kr/orgreg/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3792" y="116632"/>
            <a:ext cx="7772400" cy="792088"/>
          </a:xfrm>
        </p:spPr>
        <p:txBody>
          <a:bodyPr>
            <a:normAutofit/>
          </a:bodyPr>
          <a:lstStyle/>
          <a:p>
            <a:r>
              <a:rPr lang="ko-KR" altLang="en-US" sz="2800" dirty="0" err="1" smtClean="0">
                <a:solidFill>
                  <a:schemeClr val="accent1"/>
                </a:solidFill>
              </a:rPr>
              <a:t>로그인주소</a:t>
            </a:r>
            <a:r>
              <a:rPr lang="en-US" altLang="ko-KR" sz="2800" dirty="0" smtClean="0"/>
              <a:t>(</a:t>
            </a:r>
            <a:r>
              <a:rPr lang="en-US" altLang="ko-KR" sz="2800" dirty="0" smtClean="0">
                <a:hlinkClick r:id="rId2"/>
              </a:rPr>
              <a:t>http://www.cb.or.kr/orgreg/html</a:t>
            </a:r>
            <a:r>
              <a:rPr lang="en-US" altLang="ko-KR" sz="2800" dirty="0" smtClean="0"/>
              <a:t>)</a:t>
            </a:r>
            <a:endParaRPr lang="ko-KR" altLang="en-US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8064896" cy="58484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7664" y="5301208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학습자 본인의 주민번호를 </a:t>
            </a:r>
            <a:endParaRPr lang="en-US" altLang="ko-KR" sz="2000" dirty="0" smtClean="0"/>
          </a:p>
          <a:p>
            <a:r>
              <a:rPr lang="en-US" altLang="ko-KR" sz="2000" dirty="0" smtClean="0"/>
              <a:t>(-) </a:t>
            </a:r>
            <a:r>
              <a:rPr lang="ko-KR" altLang="en-US" sz="2000" dirty="0" smtClean="0"/>
              <a:t>없이 숫자만 입력 후 검색버튼을 </a:t>
            </a:r>
            <a:endParaRPr lang="en-US" altLang="ko-KR" sz="2000" dirty="0" smtClean="0"/>
          </a:p>
          <a:p>
            <a:r>
              <a:rPr lang="ko-KR" altLang="en-US" sz="2000" dirty="0" smtClean="0"/>
              <a:t>눌러주세요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64754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Autofit/>
          </a:bodyPr>
          <a:lstStyle/>
          <a:p>
            <a:r>
              <a:rPr lang="ko-KR" altLang="en-US" sz="3200" dirty="0" smtClean="0">
                <a:solidFill>
                  <a:schemeClr val="accent1"/>
                </a:solidFill>
              </a:rPr>
              <a:t>주민번호 입력 후 화면</a:t>
            </a:r>
            <a:endParaRPr lang="ko-KR" altLang="en-US" sz="3200" dirty="0">
              <a:solidFill>
                <a:schemeClr val="accent1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27100"/>
            <a:ext cx="8064896" cy="6014268"/>
          </a:xfrm>
        </p:spPr>
      </p:pic>
      <p:sp>
        <p:nvSpPr>
          <p:cNvPr id="5" name="TextBox 4"/>
          <p:cNvSpPr txBox="1"/>
          <p:nvPr/>
        </p:nvSpPr>
        <p:spPr>
          <a:xfrm>
            <a:off x="1763688" y="5013176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학점인정 신청대상 기관을 클릭해주세요</a:t>
            </a:r>
            <a:endParaRPr lang="en-US" altLang="ko-KR" dirty="0" smtClean="0"/>
          </a:p>
          <a:p>
            <a:r>
              <a:rPr lang="ko-KR" altLang="en-US" dirty="0" smtClean="0"/>
              <a:t>경우에 따라서는 여러 기관들이 나열될 수 있으며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타 기관에서의 학점인정신청도 방법은 같습니다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742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>
                <a:solidFill>
                  <a:schemeClr val="accent1"/>
                </a:solidFill>
              </a:rPr>
              <a:t>로그인 이후 화면</a:t>
            </a:r>
            <a:endParaRPr lang="ko-KR" altLang="en-US" dirty="0">
              <a:solidFill>
                <a:schemeClr val="accent1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84987"/>
            <a:ext cx="8784976" cy="5956381"/>
          </a:xfrm>
        </p:spPr>
      </p:pic>
      <p:sp>
        <p:nvSpPr>
          <p:cNvPr id="5" name="TextBox 4"/>
          <p:cNvSpPr txBox="1"/>
          <p:nvPr/>
        </p:nvSpPr>
        <p:spPr>
          <a:xfrm>
            <a:off x="251520" y="3645024"/>
            <a:ext cx="2448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다음 화면에서</a:t>
            </a:r>
            <a:endParaRPr lang="en-US" altLang="ko-KR" sz="1600" b="1" dirty="0" smtClean="0"/>
          </a:p>
          <a:p>
            <a:r>
              <a:rPr lang="ko-KR" altLang="en-US" sz="1600" b="1" dirty="0" smtClean="0"/>
              <a:t>좌측에 해당되는  </a:t>
            </a:r>
            <a:endParaRPr lang="en-US" altLang="ko-KR" sz="1600" b="1" dirty="0" smtClean="0"/>
          </a:p>
          <a:p>
            <a:r>
              <a:rPr lang="ko-KR" altLang="en-US" sz="1600" b="1" dirty="0" smtClean="0"/>
              <a:t>과정을 클릭하세요</a:t>
            </a:r>
            <a:r>
              <a:rPr lang="en-US" altLang="ko-KR" sz="1600" b="1" dirty="0" smtClean="0"/>
              <a:t>.</a:t>
            </a:r>
          </a:p>
          <a:p>
            <a:endParaRPr lang="en-US" altLang="ko-KR" sz="1600" b="1" dirty="0"/>
          </a:p>
          <a:p>
            <a:r>
              <a:rPr lang="ko-KR" altLang="en-US" sz="1600" b="1" dirty="0" smtClean="0"/>
              <a:t>평생</a:t>
            </a:r>
            <a:r>
              <a:rPr lang="en-US" altLang="ko-KR" sz="1600" b="1" dirty="0" smtClean="0"/>
              <a:t>/</a:t>
            </a:r>
            <a:r>
              <a:rPr lang="ko-KR" altLang="en-US" sz="1600" b="1" dirty="0" smtClean="0"/>
              <a:t>원격교육원 수업은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‘</a:t>
            </a:r>
            <a:r>
              <a:rPr lang="ko-KR" altLang="en-US" sz="1600" b="1" dirty="0" smtClean="0"/>
              <a:t>평가인정 학습과목</a:t>
            </a:r>
            <a:r>
              <a:rPr lang="en-US" altLang="ko-KR" sz="1600" b="1" dirty="0" smtClean="0"/>
              <a:t>’</a:t>
            </a:r>
          </a:p>
          <a:p>
            <a:endParaRPr lang="en-US" altLang="ko-KR" sz="1600" b="1" dirty="0"/>
          </a:p>
          <a:p>
            <a:r>
              <a:rPr lang="ko-KR" altLang="en-US" sz="1600" b="1" dirty="0" err="1" smtClean="0"/>
              <a:t>전적대학</a:t>
            </a:r>
            <a:r>
              <a:rPr lang="ko-KR" altLang="en-US" sz="1600" b="1" dirty="0" smtClean="0"/>
              <a:t> 인정은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‘</a:t>
            </a:r>
            <a:r>
              <a:rPr lang="ko-KR" altLang="en-US" sz="1600" b="1" dirty="0" smtClean="0"/>
              <a:t>학점인정대상학교</a:t>
            </a:r>
            <a:r>
              <a:rPr lang="en-US" altLang="ko-KR" sz="1600" b="1" dirty="0" smtClean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942338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18058"/>
          </a:xfrm>
        </p:spPr>
        <p:txBody>
          <a:bodyPr>
            <a:noAutofit/>
          </a:bodyPr>
          <a:lstStyle/>
          <a:p>
            <a:r>
              <a:rPr lang="ko-KR" altLang="en-US" sz="3200" dirty="0" smtClean="0">
                <a:solidFill>
                  <a:schemeClr val="accent1"/>
                </a:solidFill>
              </a:rPr>
              <a:t>평가인정 학습과목 학점인정신청</a:t>
            </a:r>
            <a:endParaRPr lang="ko-KR" altLang="en-US" sz="3200" dirty="0">
              <a:solidFill>
                <a:schemeClr val="accent1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7"/>
            <a:ext cx="8640960" cy="6154790"/>
          </a:xfrm>
        </p:spPr>
      </p:pic>
      <p:sp>
        <p:nvSpPr>
          <p:cNvPr id="5" name="TextBox 4"/>
          <p:cNvSpPr txBox="1"/>
          <p:nvPr/>
        </p:nvSpPr>
        <p:spPr>
          <a:xfrm>
            <a:off x="467544" y="4509120"/>
            <a:ext cx="22322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과목의 호환성에</a:t>
            </a:r>
            <a:r>
              <a:rPr lang="en-US" altLang="ko-KR" sz="1400" dirty="0"/>
              <a:t> </a:t>
            </a:r>
            <a:r>
              <a:rPr lang="ko-KR" altLang="en-US" sz="1400" dirty="0" smtClean="0"/>
              <a:t>따라 </a:t>
            </a:r>
            <a:endParaRPr lang="en-US" altLang="ko-KR" sz="1400" dirty="0" smtClean="0"/>
          </a:p>
          <a:p>
            <a:r>
              <a:rPr lang="ko-KR" altLang="en-US" sz="1400" dirty="0" smtClean="0"/>
              <a:t>학습구분을 설정할 수 </a:t>
            </a:r>
            <a:endParaRPr lang="en-US" altLang="ko-KR" sz="1400" dirty="0" smtClean="0"/>
          </a:p>
          <a:p>
            <a:r>
              <a:rPr lang="ko-KR" altLang="en-US" sz="1400" dirty="0" smtClean="0"/>
              <a:t>있습니다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신중하게 선택</a:t>
            </a:r>
            <a:endParaRPr lang="en-US" altLang="ko-KR" sz="1400" dirty="0" smtClean="0"/>
          </a:p>
          <a:p>
            <a:r>
              <a:rPr lang="ko-KR" altLang="en-US" sz="1400" dirty="0" smtClean="0"/>
              <a:t>하신 후 </a:t>
            </a:r>
            <a:r>
              <a:rPr lang="en-US" altLang="ko-KR" sz="1400" dirty="0" smtClean="0"/>
              <a:t>V</a:t>
            </a:r>
            <a:r>
              <a:rPr lang="ko-KR" altLang="en-US" sz="1400" dirty="0" smtClean="0"/>
              <a:t>체크하고 </a:t>
            </a:r>
            <a:endParaRPr lang="en-US" altLang="ko-KR" sz="1400" dirty="0" smtClean="0"/>
          </a:p>
          <a:p>
            <a:r>
              <a:rPr lang="en-US" altLang="ko-KR" sz="1400" dirty="0" smtClean="0"/>
              <a:t>2</a:t>
            </a:r>
            <a:r>
              <a:rPr lang="ko-KR" altLang="en-US" sz="1400" dirty="0" smtClean="0"/>
              <a:t>번 신청하기를 누르세요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3674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62074"/>
          </a:xfrm>
        </p:spPr>
        <p:txBody>
          <a:bodyPr>
            <a:noAutofit/>
          </a:bodyPr>
          <a:lstStyle/>
          <a:p>
            <a:r>
              <a:rPr lang="ko-KR" altLang="en-US" sz="3200" dirty="0" smtClean="0">
                <a:solidFill>
                  <a:schemeClr val="accent1"/>
                </a:solidFill>
              </a:rPr>
              <a:t>학점인정 대상학교 학점인정신청</a:t>
            </a:r>
            <a:endParaRPr lang="ko-KR" altLang="en-US" sz="3200" dirty="0">
              <a:solidFill>
                <a:schemeClr val="accent1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8406988" cy="5976664"/>
          </a:xfrm>
        </p:spPr>
      </p:pic>
      <p:sp>
        <p:nvSpPr>
          <p:cNvPr id="5" name="TextBox 4"/>
          <p:cNvSpPr txBox="1"/>
          <p:nvPr/>
        </p:nvSpPr>
        <p:spPr>
          <a:xfrm>
            <a:off x="539552" y="3652569"/>
            <a:ext cx="23762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학점인정 대상학교는 </a:t>
            </a:r>
            <a:endParaRPr lang="en-US" altLang="ko-KR" sz="1600" dirty="0" smtClean="0"/>
          </a:p>
          <a:p>
            <a:r>
              <a:rPr lang="ko-KR" altLang="en-US" sz="1600" dirty="0" smtClean="0"/>
              <a:t>전문대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대학교 졸업 </a:t>
            </a:r>
            <a:endParaRPr lang="en-US" altLang="ko-KR" sz="1600" dirty="0" smtClean="0"/>
          </a:p>
          <a:p>
            <a:r>
              <a:rPr lang="ko-KR" altLang="en-US" sz="1600" dirty="0" smtClean="0"/>
              <a:t>또는 중퇴하신 분들에게 해당되는 항목입니다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화면과 같이 선택 후  </a:t>
            </a:r>
            <a:endParaRPr lang="en-US" altLang="ko-KR" sz="1600" dirty="0" smtClean="0"/>
          </a:p>
          <a:p>
            <a:r>
              <a:rPr lang="ko-KR" altLang="en-US" sz="1600" dirty="0" smtClean="0"/>
              <a:t>최종 신청하시면 </a:t>
            </a:r>
            <a:endParaRPr lang="en-US" altLang="ko-KR" sz="1600" dirty="0" smtClean="0"/>
          </a:p>
          <a:p>
            <a:r>
              <a:rPr lang="ko-KR" altLang="en-US" sz="1600" smtClean="0"/>
              <a:t>되겠습니다</a:t>
            </a:r>
            <a:r>
              <a:rPr lang="en-US" altLang="ko-KR" sz="1600" smtClean="0"/>
              <a:t>.</a:t>
            </a:r>
          </a:p>
          <a:p>
            <a:r>
              <a:rPr lang="ko-KR" altLang="en-US" sz="1600" smtClean="0">
                <a:solidFill>
                  <a:srgbClr val="FF0000"/>
                </a:solidFill>
              </a:rPr>
              <a:t>희망학습구분은</a:t>
            </a:r>
            <a:endParaRPr lang="en-US" altLang="ko-KR" sz="1600" smtClean="0">
              <a:solidFill>
                <a:srgbClr val="FF0000"/>
              </a:solidFill>
            </a:endParaRPr>
          </a:p>
          <a:p>
            <a:r>
              <a:rPr lang="ko-KR" altLang="en-US" sz="1600" smtClean="0">
                <a:solidFill>
                  <a:srgbClr val="FF0000"/>
                </a:solidFill>
              </a:rPr>
              <a:t>전적대 성적증명서에</a:t>
            </a:r>
            <a:endParaRPr lang="en-US" altLang="ko-KR" sz="1600" smtClean="0">
              <a:solidFill>
                <a:srgbClr val="FF0000"/>
              </a:solidFill>
            </a:endParaRPr>
          </a:p>
          <a:p>
            <a:r>
              <a:rPr lang="ko-KR" altLang="en-US" sz="1600" smtClean="0">
                <a:solidFill>
                  <a:srgbClr val="FF0000"/>
                </a:solidFill>
              </a:rPr>
              <a:t>나와있는 구분 그대로</a:t>
            </a:r>
            <a:endParaRPr lang="en-US" altLang="ko-KR" sz="1600" smtClean="0">
              <a:solidFill>
                <a:srgbClr val="FF0000"/>
              </a:solidFill>
            </a:endParaRPr>
          </a:p>
          <a:p>
            <a:r>
              <a:rPr lang="ko-KR" altLang="en-US" sz="1600" smtClean="0">
                <a:solidFill>
                  <a:srgbClr val="FF0000"/>
                </a:solidFill>
              </a:rPr>
              <a:t>적어주시면 됩니다</a:t>
            </a:r>
            <a:r>
              <a:rPr lang="en-US" altLang="ko-KR" sz="1600" smtClean="0">
                <a:solidFill>
                  <a:srgbClr val="FF0000"/>
                </a:solidFill>
              </a:rPr>
              <a:t>.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0072" y="3502749"/>
            <a:ext cx="2789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교선 </a:t>
            </a:r>
            <a:r>
              <a:rPr lang="en-US" altLang="ko-KR" smtClean="0"/>
              <a:t>: </a:t>
            </a:r>
            <a:r>
              <a:rPr lang="ko-KR" altLang="en-US" smtClean="0"/>
              <a:t>교양으로 구분</a:t>
            </a:r>
            <a:endParaRPr lang="en-US" altLang="ko-KR" smtClean="0"/>
          </a:p>
          <a:p>
            <a:r>
              <a:rPr lang="ko-KR" altLang="en-US" smtClean="0"/>
              <a:t>교직관련 </a:t>
            </a:r>
            <a:r>
              <a:rPr lang="en-US" altLang="ko-KR" smtClean="0"/>
              <a:t>: </a:t>
            </a:r>
            <a:r>
              <a:rPr lang="ko-KR" altLang="en-US" smtClean="0"/>
              <a:t>일선으로 구분</a:t>
            </a: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110196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ko-KR" altLang="en-US" sz="3200" dirty="0" smtClean="0">
                <a:solidFill>
                  <a:schemeClr val="accent1"/>
                </a:solidFill>
              </a:rPr>
              <a:t>자격증 학점인정신청</a:t>
            </a:r>
            <a:endParaRPr lang="ko-KR" altLang="en-US" sz="3200" dirty="0">
              <a:solidFill>
                <a:schemeClr val="accent1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01427"/>
            <a:ext cx="8424936" cy="6039941"/>
          </a:xfrm>
        </p:spPr>
      </p:pic>
      <p:sp>
        <p:nvSpPr>
          <p:cNvPr id="5" name="TextBox 4"/>
          <p:cNvSpPr txBox="1"/>
          <p:nvPr/>
        </p:nvSpPr>
        <p:spPr>
          <a:xfrm>
            <a:off x="5076056" y="2708920"/>
            <a:ext cx="3312368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자격증을 통한</a:t>
            </a:r>
            <a:endParaRPr lang="en-US" altLang="ko-KR" sz="1200" dirty="0" smtClean="0"/>
          </a:p>
          <a:p>
            <a:r>
              <a:rPr lang="ko-KR" altLang="en-US" sz="1200" dirty="0" smtClean="0"/>
              <a:t>학점인정신청은</a:t>
            </a:r>
            <a:endParaRPr lang="en-US" altLang="ko-KR" sz="1200" dirty="0" smtClean="0"/>
          </a:p>
          <a:p>
            <a:r>
              <a:rPr lang="ko-KR" altLang="en-US" sz="1200" dirty="0" smtClean="0"/>
              <a:t>다음화면과 같이</a:t>
            </a:r>
            <a:endParaRPr lang="en-US" altLang="ko-KR" sz="1200" dirty="0" smtClean="0"/>
          </a:p>
          <a:p>
            <a:r>
              <a:rPr lang="ko-KR" altLang="en-US" sz="1200" dirty="0" smtClean="0"/>
              <a:t>신청 가능하며</a:t>
            </a:r>
            <a:r>
              <a:rPr lang="en-US" altLang="ko-KR" sz="1200" dirty="0" smtClean="0"/>
              <a:t>,</a:t>
            </a:r>
          </a:p>
          <a:p>
            <a:endParaRPr lang="en-US" altLang="ko-KR" sz="1200" dirty="0"/>
          </a:p>
          <a:p>
            <a:r>
              <a:rPr lang="ko-KR" altLang="en-US" sz="1200" dirty="0" smtClean="0"/>
              <a:t>자격증에 대한 </a:t>
            </a:r>
            <a:endParaRPr lang="en-US" altLang="ko-KR" sz="1200" dirty="0" smtClean="0"/>
          </a:p>
          <a:p>
            <a:r>
              <a:rPr lang="ko-KR" altLang="en-US" sz="1200" dirty="0" smtClean="0"/>
              <a:t>규정은 평생교육진흥원 </a:t>
            </a:r>
            <a:r>
              <a:rPr lang="ko-KR" altLang="en-US" sz="1200" dirty="0" err="1" smtClean="0"/>
              <a:t>학점은행제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– </a:t>
            </a:r>
            <a:r>
              <a:rPr lang="ko-KR" altLang="en-US" sz="1200" dirty="0" smtClean="0"/>
              <a:t>제도소개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학점인정대상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자격 분야에 </a:t>
            </a:r>
            <a:endParaRPr lang="en-US" altLang="ko-KR" sz="1200" dirty="0" smtClean="0"/>
          </a:p>
          <a:p>
            <a:r>
              <a:rPr lang="ko-KR" altLang="en-US" sz="1200" dirty="0" smtClean="0"/>
              <a:t>자세한 설명이 되어있으니 참고바랍니다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21323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ko-KR" altLang="en-US" sz="3200" dirty="0" smtClean="0">
                <a:solidFill>
                  <a:schemeClr val="accent1"/>
                </a:solidFill>
              </a:rPr>
              <a:t>가인정 신청 목록 화면</a:t>
            </a:r>
            <a:endParaRPr lang="ko-KR" altLang="en-US" sz="3200" dirty="0">
              <a:solidFill>
                <a:schemeClr val="accent1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90" y="692696"/>
            <a:ext cx="8593664" cy="5976664"/>
          </a:xfrm>
        </p:spPr>
      </p:pic>
      <p:sp>
        <p:nvSpPr>
          <p:cNvPr id="5" name="TextBox 4"/>
          <p:cNvSpPr txBox="1"/>
          <p:nvPr/>
        </p:nvSpPr>
        <p:spPr>
          <a:xfrm>
            <a:off x="611560" y="4797152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신청하기를 누른 후에는 </a:t>
            </a:r>
            <a:r>
              <a:rPr lang="en-US" altLang="ko-KR" sz="1200" dirty="0" smtClean="0"/>
              <a:t>‘</a:t>
            </a:r>
            <a:r>
              <a:rPr lang="ko-KR" altLang="en-US" sz="1200" dirty="0" smtClean="0"/>
              <a:t>가인정 신청목록</a:t>
            </a:r>
            <a:r>
              <a:rPr lang="en-US" altLang="ko-KR" sz="1200" dirty="0" smtClean="0"/>
              <a:t>’</a:t>
            </a:r>
            <a:r>
              <a:rPr lang="ko-KR" altLang="en-US" sz="1200" dirty="0" smtClean="0"/>
              <a:t>으로 </a:t>
            </a:r>
            <a:endParaRPr lang="en-US" altLang="ko-KR" sz="1200" dirty="0" smtClean="0"/>
          </a:p>
          <a:p>
            <a:r>
              <a:rPr lang="ko-KR" altLang="en-US" sz="1200" dirty="0" smtClean="0"/>
              <a:t>넘어가게 됩니다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다시</a:t>
            </a:r>
            <a:endParaRPr lang="en-US" altLang="ko-KR" sz="1200" dirty="0" smtClean="0"/>
          </a:p>
          <a:p>
            <a:r>
              <a:rPr lang="ko-KR" altLang="en-US" sz="1200" dirty="0" smtClean="0"/>
              <a:t>한 번 신중하게 확인 후 </a:t>
            </a:r>
            <a:endParaRPr lang="en-US" altLang="ko-KR" sz="1200" dirty="0" smtClean="0"/>
          </a:p>
          <a:p>
            <a:r>
              <a:rPr lang="ko-KR" altLang="en-US" sz="1200" dirty="0" smtClean="0"/>
              <a:t>신청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최종신청하기를 </a:t>
            </a:r>
            <a:endParaRPr lang="en-US" altLang="ko-KR" sz="1200" dirty="0" smtClean="0"/>
          </a:p>
          <a:p>
            <a:r>
              <a:rPr lang="ko-KR" altLang="en-US" sz="1200" dirty="0" smtClean="0"/>
              <a:t>눌러주시기 바랍니다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05802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ko-KR" altLang="en-US" sz="3200" dirty="0" smtClean="0">
                <a:solidFill>
                  <a:schemeClr val="accent1"/>
                </a:solidFill>
              </a:rPr>
              <a:t>최종신청 화면</a:t>
            </a:r>
            <a:endParaRPr lang="ko-KR" altLang="en-US" sz="3200" dirty="0">
              <a:solidFill>
                <a:schemeClr val="accent1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8"/>
            <a:ext cx="8496943" cy="6192688"/>
          </a:xfrm>
        </p:spPr>
      </p:pic>
      <p:sp>
        <p:nvSpPr>
          <p:cNvPr id="5" name="TextBox 4"/>
          <p:cNvSpPr txBox="1"/>
          <p:nvPr/>
        </p:nvSpPr>
        <p:spPr>
          <a:xfrm>
            <a:off x="323528" y="2924944"/>
            <a:ext cx="2376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최종신청 화면입니다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최종신청 및 출력하기를 누르면 다음과 같은 </a:t>
            </a:r>
            <a:endParaRPr lang="en-US" altLang="ko-KR" sz="1600" dirty="0" smtClean="0"/>
          </a:p>
          <a:p>
            <a:r>
              <a:rPr lang="ko-KR" altLang="en-US" sz="1600" dirty="0" smtClean="0"/>
              <a:t>화면이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나타납니다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확인버튼을 누릅니다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578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>
            <a:noAutofit/>
          </a:bodyPr>
          <a:lstStyle/>
          <a:p>
            <a:r>
              <a:rPr lang="ko-KR" altLang="en-US" sz="3200" dirty="0" smtClean="0">
                <a:solidFill>
                  <a:schemeClr val="accent1"/>
                </a:solidFill>
              </a:rPr>
              <a:t>최종신청 및 학점인정신청서 출력</a:t>
            </a:r>
            <a:endParaRPr lang="ko-KR" altLang="en-US" sz="3200" dirty="0">
              <a:solidFill>
                <a:schemeClr val="accent1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94830"/>
            <a:ext cx="8568952" cy="6118546"/>
          </a:xfrm>
        </p:spPr>
      </p:pic>
      <p:sp>
        <p:nvSpPr>
          <p:cNvPr id="5" name="TextBox 4"/>
          <p:cNvSpPr txBox="1"/>
          <p:nvPr/>
        </p:nvSpPr>
        <p:spPr>
          <a:xfrm>
            <a:off x="1979712" y="5571189"/>
            <a:ext cx="61206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최종신청을 완료하면 다음과 같이 출력화면이 나타납니다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반드시 학점인정신청서를 출력하시고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서류를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평생교육원 </a:t>
            </a:r>
            <a:r>
              <a:rPr lang="en-US" altLang="ko-KR" dirty="0" smtClean="0"/>
              <a:t>3</a:t>
            </a:r>
            <a:r>
              <a:rPr lang="ko-KR" altLang="en-US" dirty="0" smtClean="0"/>
              <a:t>층 </a:t>
            </a:r>
            <a:r>
              <a:rPr lang="ko-KR" altLang="en-US" dirty="0" err="1" smtClean="0"/>
              <a:t>교학팀으로</a:t>
            </a:r>
            <a:r>
              <a:rPr lang="ko-KR" altLang="en-US" dirty="0" smtClean="0"/>
              <a:t> 직접제출 바랍니다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852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ko-KR" altLang="en-US" dirty="0" smtClean="0">
                <a:solidFill>
                  <a:schemeClr val="accent1"/>
                </a:solidFill>
              </a:rPr>
              <a:t>학점인정신청 수수료 관련</a:t>
            </a:r>
            <a:endParaRPr lang="ko-KR" altLang="en-US" dirty="0">
              <a:solidFill>
                <a:schemeClr val="accent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7133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학점인정 신청이란 성적이 유효한 과목에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대하여 말 그대로 학점을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인정</a:t>
            </a:r>
            <a:r>
              <a:rPr lang="en-US" altLang="ko-KR" dirty="0" smtClean="0"/>
              <a:t>’</a:t>
            </a:r>
            <a:r>
              <a:rPr lang="ko-KR" altLang="en-US" dirty="0"/>
              <a:t>받</a:t>
            </a:r>
            <a:r>
              <a:rPr lang="ko-KR" altLang="en-US" dirty="0" smtClean="0"/>
              <a:t>기 위한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과정을 의미하며</a:t>
            </a:r>
            <a:r>
              <a:rPr lang="en-US" altLang="ko-KR" dirty="0" smtClean="0"/>
              <a:t>, </a:t>
            </a:r>
            <a:r>
              <a:rPr lang="en-US" altLang="ko-KR" dirty="0" smtClean="0">
                <a:solidFill>
                  <a:srgbClr val="FF0000"/>
                </a:solidFill>
              </a:rPr>
              <a:t>1</a:t>
            </a:r>
            <a:r>
              <a:rPr lang="ko-KR" altLang="en-US" dirty="0" smtClean="0">
                <a:solidFill>
                  <a:srgbClr val="FF0000"/>
                </a:solidFill>
              </a:rPr>
              <a:t>학점당 </a:t>
            </a:r>
            <a:r>
              <a:rPr lang="en-US" altLang="ko-KR" dirty="0" smtClean="0">
                <a:solidFill>
                  <a:srgbClr val="FF0000"/>
                </a:solidFill>
              </a:rPr>
              <a:t>1,000</a:t>
            </a:r>
            <a:r>
              <a:rPr lang="ko-KR" altLang="en-US" dirty="0" smtClean="0">
                <a:solidFill>
                  <a:srgbClr val="FF0000"/>
                </a:solidFill>
              </a:rPr>
              <a:t>원의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수수료가 부과됩니다</a:t>
            </a:r>
            <a:r>
              <a:rPr lang="en-US" altLang="ko-KR" dirty="0" smtClean="0">
                <a:solidFill>
                  <a:srgbClr val="FF0000"/>
                </a:solidFill>
              </a:rPr>
              <a:t>.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>
                <a:solidFill>
                  <a:srgbClr val="FF0000"/>
                </a:solidFill>
              </a:rPr>
              <a:t>수수료 납부는 오직 온라인 계좌이체로만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가능하며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방문결제는 하지 않습니다</a:t>
            </a:r>
            <a:r>
              <a:rPr lang="en-US" altLang="ko-KR" dirty="0" smtClean="0"/>
              <a:t>.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err="1" smtClean="0">
                <a:solidFill>
                  <a:schemeClr val="accent5"/>
                </a:solidFill>
              </a:rPr>
              <a:t>신한은행</a:t>
            </a:r>
            <a:r>
              <a:rPr lang="ko-KR" altLang="en-US" dirty="0" smtClean="0">
                <a:solidFill>
                  <a:schemeClr val="accent5"/>
                </a:solidFill>
              </a:rPr>
              <a:t> </a:t>
            </a:r>
            <a:r>
              <a:rPr lang="en-US" altLang="ko-KR" dirty="0" smtClean="0">
                <a:solidFill>
                  <a:schemeClr val="accent5"/>
                </a:solidFill>
              </a:rPr>
              <a:t>100-020-676012</a:t>
            </a:r>
            <a:r>
              <a:rPr lang="ko-KR" altLang="en-US" dirty="0" smtClean="0">
                <a:solidFill>
                  <a:schemeClr val="accent5"/>
                </a:solidFill>
              </a:rPr>
              <a:t>로 학습자 본인의 </a:t>
            </a:r>
            <a:endParaRPr lang="en-US" altLang="ko-KR" dirty="0" smtClean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chemeClr val="accent5"/>
                </a:solidFill>
              </a:rPr>
              <a:t> </a:t>
            </a:r>
            <a:r>
              <a:rPr lang="en-US" altLang="ko-KR" dirty="0" smtClean="0">
                <a:solidFill>
                  <a:schemeClr val="accent5"/>
                </a:solidFill>
              </a:rPr>
              <a:t> </a:t>
            </a:r>
            <a:r>
              <a:rPr lang="ko-KR" altLang="en-US" dirty="0" smtClean="0">
                <a:solidFill>
                  <a:schemeClr val="accent5"/>
                </a:solidFill>
              </a:rPr>
              <a:t>이름으로</a:t>
            </a:r>
            <a:r>
              <a:rPr lang="ko-KR" altLang="en-US" dirty="0" smtClean="0"/>
              <a:t> 해당학점</a:t>
            </a:r>
            <a:r>
              <a:rPr lang="en-US" altLang="ko-KR" dirty="0" smtClean="0"/>
              <a:t>x1000</a:t>
            </a:r>
            <a:r>
              <a:rPr lang="ko-KR" altLang="en-US" dirty="0" smtClean="0"/>
              <a:t>원에 해당하는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금액을 입금해주시기 바랍니다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감사합니다</a:t>
            </a:r>
            <a:r>
              <a:rPr lang="en-US" altLang="ko-KR" dirty="0" smtClean="0"/>
              <a:t>!!!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29903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279</Words>
  <Application>Microsoft Office PowerPoint</Application>
  <PresentationFormat>화면 슬라이드 쇼(4:3)</PresentationFormat>
  <Paragraphs>71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로그인주소(http://www.cb.or.kr/orgreg/html)</vt:lpstr>
      <vt:lpstr>주민번호 입력 후 화면</vt:lpstr>
      <vt:lpstr>로그인 이후 화면</vt:lpstr>
      <vt:lpstr>평가인정 학습과목 학점인정신청</vt:lpstr>
      <vt:lpstr>학점인정 대상학교 학점인정신청</vt:lpstr>
      <vt:lpstr>자격증 학점인정신청</vt:lpstr>
      <vt:lpstr>가인정 신청 목록 화면</vt:lpstr>
      <vt:lpstr>최종신청 화면</vt:lpstr>
      <vt:lpstr>최종신청 및 학점인정신청서 출력</vt:lpstr>
      <vt:lpstr>학점인정신청 수수료 관련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로그인주소(http://www.cb.or.kr/orgreg/html)</dc:title>
  <dc:creator>kgu</dc:creator>
  <cp:lastModifiedBy>kgu</cp:lastModifiedBy>
  <cp:revision>8</cp:revision>
  <dcterms:created xsi:type="dcterms:W3CDTF">2013-12-16T11:59:26Z</dcterms:created>
  <dcterms:modified xsi:type="dcterms:W3CDTF">2014-09-26T00:22:59Z</dcterms:modified>
</cp:coreProperties>
</file>